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9"/>
  </p:notesMasterIdLst>
  <p:sldIdLst>
    <p:sldId id="256" r:id="rId2"/>
    <p:sldId id="259" r:id="rId3"/>
    <p:sldId id="258" r:id="rId4"/>
    <p:sldId id="260" r:id="rId5"/>
    <p:sldId id="261" r:id="rId6"/>
    <p:sldId id="262" r:id="rId7"/>
    <p:sldId id="264" r:id="rId8"/>
    <p:sldId id="265" r:id="rId9"/>
    <p:sldId id="267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63" r:id="rId18"/>
  </p:sldIdLst>
  <p:sldSz cx="12192000" cy="6858000"/>
  <p:notesSz cx="6858000" cy="12192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43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36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274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0971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97623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447828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8553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1305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81249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2592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90046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33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008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6682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6984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101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5931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51497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2655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903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0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om.com/share/a222d7050c874cc99c4be4d29855da79?sid=8030ed36-0dc8-4697-9469-45985fe68191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"/>
            <a:ext cx="5333999" cy="685749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idx="1"/>
          </p:nvPr>
        </p:nvSpPr>
        <p:spPr>
          <a:xfrm>
            <a:off x="754760" y="581655"/>
            <a:ext cx="10682478" cy="2315301"/>
          </a:xfrm>
          <a:prstGeom prst="rect">
            <a:avLst/>
          </a:prstGeom>
        </p:spPr>
        <p:txBody>
          <a:bodyPr vert="horz" wrap="square" lIns="0" tIns="500304" rIns="0" bIns="0" rtlCol="0">
            <a:spAutoFit/>
          </a:bodyPr>
          <a:lstStyle/>
          <a:p>
            <a:pPr marL="5584190" marR="5080" algn="ctr">
              <a:lnSpc>
                <a:spcPts val="7609"/>
              </a:lnSpc>
              <a:spcBef>
                <a:spcPts val="1215"/>
              </a:spcBef>
            </a:pPr>
            <a:r>
              <a:rPr lang="en-US" sz="3600" spc="-65" dirty="0">
                <a:solidFill>
                  <a:schemeClr val="bg1"/>
                </a:solidFill>
                <a:latin typeface="Segoe UI Semibold"/>
                <a:cs typeface="Segoe UI Semibold"/>
              </a:rPr>
              <a:t>Comprehensive Analysis of Car Sales Dynamics</a:t>
            </a:r>
            <a:endParaRPr sz="36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10296" y="5207000"/>
            <a:ext cx="2339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690B74-78B5-FE63-207B-F9F8E4C3B143}"/>
              </a:ext>
            </a:extLst>
          </p:cNvPr>
          <p:cNvSpPr txBox="1"/>
          <p:nvPr/>
        </p:nvSpPr>
        <p:spPr>
          <a:xfrm>
            <a:off x="7126856" y="3167153"/>
            <a:ext cx="3493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By Nitin Kumar</a:t>
            </a:r>
            <a:endParaRPr lang="en-IN" sz="2800" b="1" dirty="0">
              <a:solidFill>
                <a:schemeClr val="bg1">
                  <a:lumMod val="95000"/>
                  <a:lumOff val="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34064-3FF3-5FB5-4BAF-AAD48F055849}"/>
              </a:ext>
            </a:extLst>
          </p:cNvPr>
          <p:cNvSpPr txBox="1"/>
          <p:nvPr/>
        </p:nvSpPr>
        <p:spPr>
          <a:xfrm>
            <a:off x="6199516" y="4475851"/>
            <a:ext cx="5555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Video Presentation Link: </a:t>
            </a:r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https://www.loom.com/share/a222d7050c874cc99c4be4d29855da79?sid=8030ed36-0dc8-4697-9469-45985fe68191</a:t>
            </a:r>
            <a:endParaRPr lang="en-IN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5606FE9E-5AD2-3A62-BC79-D0E8183A90C3}"/>
              </a:ext>
            </a:extLst>
          </p:cNvPr>
          <p:cNvSpPr/>
          <p:nvPr/>
        </p:nvSpPr>
        <p:spPr>
          <a:xfrm>
            <a:off x="83503" y="262000"/>
            <a:ext cx="529438" cy="6591910"/>
          </a:xfrm>
          <a:prstGeom prst="rect">
            <a:avLst/>
          </a:prstGeom>
          <a:solidFill>
            <a:schemeClr val="accent4"/>
          </a:solidFill>
          <a:ln/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7D1E67AD-9A31-91B1-CD29-40C3B39E9FE6}"/>
              </a:ext>
            </a:extLst>
          </p:cNvPr>
          <p:cNvSpPr/>
          <p:nvPr/>
        </p:nvSpPr>
        <p:spPr>
          <a:xfrm>
            <a:off x="375473" y="4090"/>
            <a:ext cx="0" cy="417881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5CB3320A-03C4-0FE4-C3AC-2C769644E47E}"/>
              </a:ext>
            </a:extLst>
          </p:cNvPr>
          <p:cNvSpPr/>
          <p:nvPr/>
        </p:nvSpPr>
        <p:spPr>
          <a:xfrm>
            <a:off x="375473" y="1274674"/>
            <a:ext cx="0" cy="5583326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DE006-9E8E-05F4-C4F5-DA3D36A73F78}"/>
              </a:ext>
            </a:extLst>
          </p:cNvPr>
          <p:cNvSpPr txBox="1"/>
          <p:nvPr/>
        </p:nvSpPr>
        <p:spPr>
          <a:xfrm>
            <a:off x="2353077" y="213030"/>
            <a:ext cx="89216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Regional Analysis of Dealer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368F9-CDCF-47EF-3FB5-F3EAFD25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43" y="736482"/>
            <a:ext cx="11441053" cy="607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1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5606FE9E-5AD2-3A62-BC79-D0E8183A90C3}"/>
              </a:ext>
            </a:extLst>
          </p:cNvPr>
          <p:cNvSpPr/>
          <p:nvPr/>
        </p:nvSpPr>
        <p:spPr>
          <a:xfrm>
            <a:off x="83503" y="262000"/>
            <a:ext cx="529438" cy="6591910"/>
          </a:xfrm>
          <a:prstGeom prst="rect">
            <a:avLst/>
          </a:prstGeom>
          <a:solidFill>
            <a:schemeClr val="accent4"/>
          </a:solidFill>
          <a:ln/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7D1E67AD-9A31-91B1-CD29-40C3B39E9FE6}"/>
              </a:ext>
            </a:extLst>
          </p:cNvPr>
          <p:cNvSpPr/>
          <p:nvPr/>
        </p:nvSpPr>
        <p:spPr>
          <a:xfrm>
            <a:off x="375473" y="4090"/>
            <a:ext cx="0" cy="417881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5CB3320A-03C4-0FE4-C3AC-2C769644E47E}"/>
              </a:ext>
            </a:extLst>
          </p:cNvPr>
          <p:cNvSpPr/>
          <p:nvPr/>
        </p:nvSpPr>
        <p:spPr>
          <a:xfrm>
            <a:off x="375473" y="1274674"/>
            <a:ext cx="0" cy="5583326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DE006-9E8E-05F4-C4F5-DA3D36A73F78}"/>
              </a:ext>
            </a:extLst>
          </p:cNvPr>
          <p:cNvSpPr txBox="1"/>
          <p:nvPr/>
        </p:nvSpPr>
        <p:spPr>
          <a:xfrm>
            <a:off x="612941" y="98805"/>
            <a:ext cx="10446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Product Pricing and Profitability: </a:t>
            </a:r>
            <a:r>
              <a:rPr lang="en-US" b="1" dirty="0"/>
              <a:t>A comparison of car models based on pricing and sales volume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62277B-D124-211C-969C-BC69926E6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0" y="686373"/>
            <a:ext cx="11495555" cy="610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081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5606FE9E-5AD2-3A62-BC79-D0E8183A90C3}"/>
              </a:ext>
            </a:extLst>
          </p:cNvPr>
          <p:cNvSpPr/>
          <p:nvPr/>
        </p:nvSpPr>
        <p:spPr>
          <a:xfrm>
            <a:off x="83503" y="262000"/>
            <a:ext cx="529438" cy="6591910"/>
          </a:xfrm>
          <a:prstGeom prst="rect">
            <a:avLst/>
          </a:prstGeom>
          <a:solidFill>
            <a:schemeClr val="accent4"/>
          </a:solidFill>
          <a:ln/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7D1E67AD-9A31-91B1-CD29-40C3B39E9FE6}"/>
              </a:ext>
            </a:extLst>
          </p:cNvPr>
          <p:cNvSpPr/>
          <p:nvPr/>
        </p:nvSpPr>
        <p:spPr>
          <a:xfrm>
            <a:off x="375473" y="4090"/>
            <a:ext cx="0" cy="417881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5CB3320A-03C4-0FE4-C3AC-2C769644E47E}"/>
              </a:ext>
            </a:extLst>
          </p:cNvPr>
          <p:cNvSpPr/>
          <p:nvPr/>
        </p:nvSpPr>
        <p:spPr>
          <a:xfrm>
            <a:off x="375473" y="1274674"/>
            <a:ext cx="0" cy="5583326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DE006-9E8E-05F4-C4F5-DA3D36A73F78}"/>
              </a:ext>
            </a:extLst>
          </p:cNvPr>
          <p:cNvSpPr txBox="1"/>
          <p:nvPr/>
        </p:nvSpPr>
        <p:spPr>
          <a:xfrm>
            <a:off x="612941" y="98805"/>
            <a:ext cx="10446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Product Pricing and Profitability: </a:t>
            </a:r>
            <a:r>
              <a:rPr lang="en-US" b="1" dirty="0"/>
              <a:t>A comparison of car models based on pricing and sales volume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8F838-EE40-3973-E2A2-37FE7EFD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1" y="678698"/>
            <a:ext cx="11149083" cy="61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3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5606FE9E-5AD2-3A62-BC79-D0E8183A90C3}"/>
              </a:ext>
            </a:extLst>
          </p:cNvPr>
          <p:cNvSpPr/>
          <p:nvPr/>
        </p:nvSpPr>
        <p:spPr>
          <a:xfrm>
            <a:off x="83503" y="262000"/>
            <a:ext cx="529438" cy="6591910"/>
          </a:xfrm>
          <a:prstGeom prst="rect">
            <a:avLst/>
          </a:prstGeom>
          <a:solidFill>
            <a:schemeClr val="accent4"/>
          </a:solidFill>
          <a:ln/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7D1E67AD-9A31-91B1-CD29-40C3B39E9FE6}"/>
              </a:ext>
            </a:extLst>
          </p:cNvPr>
          <p:cNvSpPr/>
          <p:nvPr/>
        </p:nvSpPr>
        <p:spPr>
          <a:xfrm>
            <a:off x="375473" y="4090"/>
            <a:ext cx="0" cy="417881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5CB3320A-03C4-0FE4-C3AC-2C769644E47E}"/>
              </a:ext>
            </a:extLst>
          </p:cNvPr>
          <p:cNvSpPr/>
          <p:nvPr/>
        </p:nvSpPr>
        <p:spPr>
          <a:xfrm>
            <a:off x="375473" y="1274674"/>
            <a:ext cx="0" cy="5583326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DE006-9E8E-05F4-C4F5-DA3D36A73F78}"/>
              </a:ext>
            </a:extLst>
          </p:cNvPr>
          <p:cNvSpPr txBox="1"/>
          <p:nvPr/>
        </p:nvSpPr>
        <p:spPr>
          <a:xfrm>
            <a:off x="612941" y="98805"/>
            <a:ext cx="104465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Product Pricing and Profitability: </a:t>
            </a:r>
            <a:r>
              <a:rPr lang="en-US" sz="2000" b="1" dirty="0"/>
              <a:t>Recommendations for adjusting prices to maximize revenue</a:t>
            </a:r>
            <a:r>
              <a:rPr lang="en-US" sz="2000" dirty="0"/>
              <a:t>. </a:t>
            </a:r>
            <a:endParaRPr lang="en-IN" sz="2000" b="1" dirty="0"/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970657C6-44DB-D27E-A508-26416C2D0A2A}"/>
              </a:ext>
            </a:extLst>
          </p:cNvPr>
          <p:cNvSpPr/>
          <p:nvPr/>
        </p:nvSpPr>
        <p:spPr>
          <a:xfrm>
            <a:off x="173848" y="2479283"/>
            <a:ext cx="403250" cy="403250"/>
          </a:xfrm>
          <a:prstGeom prst="flowChartConnector">
            <a:avLst/>
          </a:prstGeom>
          <a:solidFill>
            <a:schemeClr val="bg2"/>
          </a:solidFill>
          <a:ln w="12700">
            <a:solidFill>
              <a:schemeClr val="accent1"/>
            </a:solidFill>
            <a:prstDash val="solid"/>
          </a:ln>
        </p:spPr>
        <p:txBody>
          <a:bodyPr/>
          <a:lstStyle/>
          <a:p>
            <a:pPr algn="ctr"/>
            <a:r>
              <a:rPr lang="en-US" sz="1400" dirty="0"/>
              <a:t>1</a:t>
            </a:r>
            <a:endParaRPr lang="en-IN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332A03-6131-9F33-FAA9-7B8F875C465B}"/>
              </a:ext>
            </a:extLst>
          </p:cNvPr>
          <p:cNvSpPr txBox="1"/>
          <p:nvPr/>
        </p:nvSpPr>
        <p:spPr>
          <a:xfrm>
            <a:off x="905774" y="2479283"/>
            <a:ext cx="935966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Using average price of a Windstar car model of Ford brand</a:t>
            </a:r>
            <a:br>
              <a:rPr lang="en-US" sz="1400" b="1" dirty="0"/>
            </a:br>
            <a:r>
              <a:rPr lang="en-US" sz="1400" b="1" dirty="0"/>
              <a:t>Assuming we have a profit margin of 20%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/>
              <a:t>Average price: $23682.84</a:t>
            </a:r>
            <a:br>
              <a:rPr lang="en-US" sz="1400" b="1" dirty="0"/>
            </a:br>
            <a:r>
              <a:rPr lang="en-US" sz="1400" b="1" dirty="0"/>
              <a:t>Estimated Revenue: $2.8 Million</a:t>
            </a:r>
            <a:br>
              <a:rPr lang="en-US" sz="1400" b="1" dirty="0"/>
            </a:br>
            <a:r>
              <a:rPr lang="en-IN" sz="1400" b="1" i="0" dirty="0">
                <a:solidFill>
                  <a:srgbClr val="FAFAFA"/>
                </a:solidFill>
                <a:effectLst/>
                <a:latin typeface="Source Sans Pro" panose="020B0503030403020204" pitchFamily="34" charset="0"/>
              </a:rPr>
              <a:t>Estimated Profit: $573124.73</a:t>
            </a:r>
          </a:p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90A3B3-9A30-9BA0-3C62-7A98BF9CC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611" y="2921670"/>
            <a:ext cx="7201524" cy="38375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A8B7682-7E1E-2D02-C8FD-EFD5BADCC3F2}"/>
              </a:ext>
            </a:extLst>
          </p:cNvPr>
          <p:cNvSpPr/>
          <p:nvPr/>
        </p:nvSpPr>
        <p:spPr>
          <a:xfrm>
            <a:off x="905774" y="4066337"/>
            <a:ext cx="2414931" cy="20179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 bar plot visualizing the Total Sales Volume($) of all the car models of Ford brand</a:t>
            </a:r>
            <a:endParaRPr lang="en-IN" sz="1400" b="1" dirty="0"/>
          </a:p>
        </p:txBody>
      </p:sp>
      <p:pic>
        <p:nvPicPr>
          <p:cNvPr id="22" name="Graphic 21" descr="Right pointing backhand index with solid fill">
            <a:extLst>
              <a:ext uri="{FF2B5EF4-FFF2-40B4-BE49-F238E27FC236}">
                <a16:creationId xmlns:a16="http://schemas.microsoft.com/office/drawing/2014/main" id="{6FAC0A0D-FB3D-8480-8055-A9735AF5F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7610" y="4523560"/>
            <a:ext cx="914400" cy="914400"/>
          </a:xfrm>
          <a:prstGeom prst="rect">
            <a:avLst/>
          </a:prstGeom>
        </p:spPr>
      </p:pic>
      <p:pic>
        <p:nvPicPr>
          <p:cNvPr id="25" name="Graphic 24" descr="Right pointing backhand index with solid fill">
            <a:extLst>
              <a:ext uri="{FF2B5EF4-FFF2-40B4-BE49-F238E27FC236}">
                <a16:creationId xmlns:a16="http://schemas.microsoft.com/office/drawing/2014/main" id="{2E6993B4-B684-394A-FD5F-D6CB6834A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6611" y="1143017"/>
            <a:ext cx="914400" cy="9144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51530B7-F02B-9739-8844-C7873FF7FA39}"/>
              </a:ext>
            </a:extLst>
          </p:cNvPr>
          <p:cNvSpPr/>
          <p:nvPr/>
        </p:nvSpPr>
        <p:spPr>
          <a:xfrm>
            <a:off x="2347357" y="871865"/>
            <a:ext cx="2320506" cy="14567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Objective : Analyze pricing strategies for the Ford Company’s Windstar model and recommend an optimal price to maximize profitability</a:t>
            </a:r>
            <a:r>
              <a:rPr lang="en-US" sz="1200" dirty="0"/>
              <a:t>.</a:t>
            </a:r>
            <a:endParaRPr lang="en-IN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976625-2BC9-097A-6D44-FB21663FF383}"/>
              </a:ext>
            </a:extLst>
          </p:cNvPr>
          <p:cNvSpPr/>
          <p:nvPr/>
        </p:nvSpPr>
        <p:spPr>
          <a:xfrm>
            <a:off x="6096000" y="871864"/>
            <a:ext cx="2320506" cy="14567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Using</a:t>
            </a:r>
            <a:r>
              <a:rPr lang="en-US" sz="1200" b="1" i="1" dirty="0"/>
              <a:t> Random Forest Regression</a:t>
            </a:r>
            <a:r>
              <a:rPr lang="en-US" sz="1200" b="1" dirty="0"/>
              <a:t>, to predict the optimal price based on historical data of prices and sales volumes.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347683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5606FE9E-5AD2-3A62-BC79-D0E8183A90C3}"/>
              </a:ext>
            </a:extLst>
          </p:cNvPr>
          <p:cNvSpPr/>
          <p:nvPr/>
        </p:nvSpPr>
        <p:spPr>
          <a:xfrm>
            <a:off x="83503" y="262000"/>
            <a:ext cx="529438" cy="6591910"/>
          </a:xfrm>
          <a:prstGeom prst="rect">
            <a:avLst/>
          </a:prstGeom>
          <a:solidFill>
            <a:schemeClr val="accent4"/>
          </a:solidFill>
          <a:ln/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7D1E67AD-9A31-91B1-CD29-40C3B39E9FE6}"/>
              </a:ext>
            </a:extLst>
          </p:cNvPr>
          <p:cNvSpPr/>
          <p:nvPr/>
        </p:nvSpPr>
        <p:spPr>
          <a:xfrm>
            <a:off x="375473" y="4090"/>
            <a:ext cx="0" cy="417881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5CB3320A-03C4-0FE4-C3AC-2C769644E47E}"/>
              </a:ext>
            </a:extLst>
          </p:cNvPr>
          <p:cNvSpPr/>
          <p:nvPr/>
        </p:nvSpPr>
        <p:spPr>
          <a:xfrm>
            <a:off x="375473" y="1274674"/>
            <a:ext cx="0" cy="5583326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DE006-9E8E-05F4-C4F5-DA3D36A73F78}"/>
              </a:ext>
            </a:extLst>
          </p:cNvPr>
          <p:cNvSpPr txBox="1"/>
          <p:nvPr/>
        </p:nvSpPr>
        <p:spPr>
          <a:xfrm>
            <a:off x="612941" y="98805"/>
            <a:ext cx="104465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Product Pricing and Profitability: </a:t>
            </a:r>
            <a:r>
              <a:rPr lang="en-US" sz="2000" b="1" dirty="0"/>
              <a:t>Recommendations for adjusting prices to maximize revenue</a:t>
            </a:r>
            <a:r>
              <a:rPr lang="en-US" sz="2000" dirty="0"/>
              <a:t>. </a:t>
            </a:r>
            <a:endParaRPr lang="en-IN" sz="2000" b="1" dirty="0"/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970657C6-44DB-D27E-A508-26416C2D0A2A}"/>
              </a:ext>
            </a:extLst>
          </p:cNvPr>
          <p:cNvSpPr/>
          <p:nvPr/>
        </p:nvSpPr>
        <p:spPr>
          <a:xfrm>
            <a:off x="173848" y="1409608"/>
            <a:ext cx="403250" cy="403250"/>
          </a:xfrm>
          <a:prstGeom prst="flowChartConnector">
            <a:avLst/>
          </a:prstGeom>
          <a:solidFill>
            <a:schemeClr val="bg2"/>
          </a:solidFill>
          <a:ln w="12700">
            <a:solidFill>
              <a:schemeClr val="accent1"/>
            </a:solidFill>
            <a:prstDash val="solid"/>
          </a:ln>
        </p:spPr>
        <p:txBody>
          <a:bodyPr/>
          <a:lstStyle/>
          <a:p>
            <a:pPr algn="ctr"/>
            <a:r>
              <a:rPr lang="en-US" sz="1400" dirty="0"/>
              <a:t>2</a:t>
            </a:r>
            <a:endParaRPr lang="en-IN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332A03-6131-9F33-FAA9-7B8F875C465B}"/>
              </a:ext>
            </a:extLst>
          </p:cNvPr>
          <p:cNvSpPr txBox="1"/>
          <p:nvPr/>
        </p:nvSpPr>
        <p:spPr>
          <a:xfrm>
            <a:off x="634463" y="1437621"/>
            <a:ext cx="935966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Using recommended price of a Windstar car model of Ford brand</a:t>
            </a:r>
            <a:br>
              <a:rPr lang="en-US" sz="1400" b="1" dirty="0"/>
            </a:br>
            <a:r>
              <a:rPr lang="en-US" sz="1400" b="1" dirty="0"/>
              <a:t>Assuming we have a profit margin of 20%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/>
              <a:t>Recommended price: $</a:t>
            </a:r>
            <a:r>
              <a:rPr lang="en-IN" sz="1400" b="1" i="0" dirty="0">
                <a:solidFill>
                  <a:srgbClr val="FAFAFA"/>
                </a:solidFill>
                <a:effectLst/>
                <a:latin typeface="Source Sans Pro" panose="020F0502020204030204" pitchFamily="34" charset="0"/>
              </a:rPr>
              <a:t>26170.83</a:t>
            </a:r>
            <a:br>
              <a:rPr lang="en-US" sz="1400" b="1" dirty="0"/>
            </a:br>
            <a:r>
              <a:rPr lang="en-US" sz="1400" b="1" dirty="0"/>
              <a:t>Estimated Revenue: $3.1 Million </a:t>
            </a:r>
            <a:br>
              <a:rPr lang="en-US" sz="1400" b="1" dirty="0"/>
            </a:br>
            <a:r>
              <a:rPr lang="en-US" sz="1400" b="1" dirty="0"/>
              <a:t>Estimated Profit: $633333.98</a:t>
            </a:r>
            <a:br>
              <a:rPr lang="en-US" sz="1400" b="1" dirty="0"/>
            </a:br>
            <a:r>
              <a:rPr lang="en-US" sz="1400" b="1" dirty="0"/>
              <a:t>Profit increase with recommended price: $60209.26</a:t>
            </a:r>
          </a:p>
          <a:p>
            <a:r>
              <a:rPr lang="en-US" sz="1400" b="1" dirty="0"/>
              <a:t>Revenue increase with recommended price: $301046.28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EBA0B-E636-A914-E2F3-D18D6A6C7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814" y="2989085"/>
            <a:ext cx="6287546" cy="377011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2B67541-D2BC-3690-B0B9-09A165DC765C}"/>
              </a:ext>
            </a:extLst>
          </p:cNvPr>
          <p:cNvSpPr/>
          <p:nvPr/>
        </p:nvSpPr>
        <p:spPr>
          <a:xfrm>
            <a:off x="1643569" y="3734745"/>
            <a:ext cx="2666237" cy="2278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 bar plot visualizing the Total Sales Volume($) of all the car models of Ford brand after they are sold at the recommended price</a:t>
            </a:r>
            <a:endParaRPr lang="en-IN" sz="1400" b="1" dirty="0"/>
          </a:p>
        </p:txBody>
      </p:sp>
      <p:pic>
        <p:nvPicPr>
          <p:cNvPr id="18" name="Graphic 17" descr="Right pointing backhand index with solid fill">
            <a:extLst>
              <a:ext uri="{FF2B5EF4-FFF2-40B4-BE49-F238E27FC236}">
                <a16:creationId xmlns:a16="http://schemas.microsoft.com/office/drawing/2014/main" id="{C7C9D314-FF44-9E06-6E3E-C3A799AF5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4634" y="44169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12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5606FE9E-5AD2-3A62-BC79-D0E8183A90C3}"/>
              </a:ext>
            </a:extLst>
          </p:cNvPr>
          <p:cNvSpPr/>
          <p:nvPr/>
        </p:nvSpPr>
        <p:spPr>
          <a:xfrm>
            <a:off x="83503" y="262000"/>
            <a:ext cx="529438" cy="6591910"/>
          </a:xfrm>
          <a:prstGeom prst="rect">
            <a:avLst/>
          </a:prstGeom>
          <a:solidFill>
            <a:schemeClr val="accent4"/>
          </a:solidFill>
          <a:ln/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7D1E67AD-9A31-91B1-CD29-40C3B39E9FE6}"/>
              </a:ext>
            </a:extLst>
          </p:cNvPr>
          <p:cNvSpPr/>
          <p:nvPr/>
        </p:nvSpPr>
        <p:spPr>
          <a:xfrm>
            <a:off x="375473" y="4090"/>
            <a:ext cx="0" cy="417881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5CB3320A-03C4-0FE4-C3AC-2C769644E47E}"/>
              </a:ext>
            </a:extLst>
          </p:cNvPr>
          <p:cNvSpPr/>
          <p:nvPr/>
        </p:nvSpPr>
        <p:spPr>
          <a:xfrm>
            <a:off x="375473" y="1274674"/>
            <a:ext cx="0" cy="5583326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DE006-9E8E-05F4-C4F5-DA3D36A73F78}"/>
              </a:ext>
            </a:extLst>
          </p:cNvPr>
          <p:cNvSpPr txBox="1"/>
          <p:nvPr/>
        </p:nvSpPr>
        <p:spPr>
          <a:xfrm>
            <a:off x="577098" y="67507"/>
            <a:ext cx="10446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Strategic Recommendations for Product and Dealer Partnerships</a:t>
            </a:r>
            <a:endParaRPr lang="en-IN" sz="2000" b="1" dirty="0"/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970657C6-44DB-D27E-A508-26416C2D0A2A}"/>
              </a:ext>
            </a:extLst>
          </p:cNvPr>
          <p:cNvSpPr/>
          <p:nvPr/>
        </p:nvSpPr>
        <p:spPr>
          <a:xfrm>
            <a:off x="173848" y="789827"/>
            <a:ext cx="403250" cy="403250"/>
          </a:xfrm>
          <a:prstGeom prst="flowChartConnector">
            <a:avLst/>
          </a:prstGeom>
          <a:solidFill>
            <a:schemeClr val="bg2"/>
          </a:solidFill>
          <a:ln w="12700">
            <a:solidFill>
              <a:schemeClr val="accent1"/>
            </a:solidFill>
            <a:prstDash val="solid"/>
          </a:ln>
        </p:spPr>
        <p:txBody>
          <a:bodyPr/>
          <a:lstStyle/>
          <a:p>
            <a:pPr algn="ctr"/>
            <a:r>
              <a:rPr lang="en-US" sz="1400" dirty="0"/>
              <a:t>1</a:t>
            </a:r>
            <a:endParaRPr lang="en-IN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332A03-6131-9F33-FAA9-7B8F875C465B}"/>
              </a:ext>
            </a:extLst>
          </p:cNvPr>
          <p:cNvSpPr txBox="1"/>
          <p:nvPr/>
        </p:nvSpPr>
        <p:spPr>
          <a:xfrm>
            <a:off x="634463" y="1437621"/>
            <a:ext cx="93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D90A4A-B189-DB5C-1BFC-9E1F214C4C64}"/>
              </a:ext>
            </a:extLst>
          </p:cNvPr>
          <p:cNvSpPr/>
          <p:nvPr/>
        </p:nvSpPr>
        <p:spPr>
          <a:xfrm>
            <a:off x="667443" y="715316"/>
            <a:ext cx="4817431" cy="6835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/>
              <a:t>Product and Pricing Recommendations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7C8EA-D008-1596-4CBE-6B014799BF70}"/>
              </a:ext>
            </a:extLst>
          </p:cNvPr>
          <p:cNvSpPr txBox="1"/>
          <p:nvPr/>
        </p:nvSpPr>
        <p:spPr>
          <a:xfrm>
            <a:off x="667443" y="1615238"/>
            <a:ext cx="86264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Price Optimization</a:t>
            </a:r>
            <a:r>
              <a:rPr lang="en-US" dirty="0"/>
              <a:t>: From the existing price simulations and predictive models, we can recommend price adjustments to maximize revenue. For models where a higher price is shown to result in slightly lower sales volume but significantly increased revenue, we can recommend a </a:t>
            </a:r>
            <a:r>
              <a:rPr lang="en-US" b="1" dirty="0"/>
              <a:t>price increase</a:t>
            </a:r>
            <a:r>
              <a:rPr lang="en-US" dirty="0"/>
              <a:t>. For models with lower sales volumes despite lower prices, we can recommend exploring </a:t>
            </a:r>
            <a:r>
              <a:rPr lang="en-US" b="1" dirty="0"/>
              <a:t>price reductions</a:t>
            </a:r>
            <a:r>
              <a:rPr lang="en-US" dirty="0"/>
              <a:t> or bundling strategies to drive demand.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Product Demand Analysis</a:t>
            </a:r>
            <a:r>
              <a:rPr lang="en-US" dirty="0"/>
              <a:t>: We identify </a:t>
            </a:r>
            <a:r>
              <a:rPr lang="en-US" b="1" dirty="0"/>
              <a:t>top-selling models</a:t>
            </a:r>
            <a:r>
              <a:rPr lang="en-US" dirty="0"/>
              <a:t> and recommend boosting production or increasing marketing around those models. For models with declining sales, we can suggest </a:t>
            </a:r>
            <a:r>
              <a:rPr lang="en-US" b="1" dirty="0"/>
              <a:t>phasing out</a:t>
            </a:r>
            <a:r>
              <a:rPr lang="en-US" dirty="0"/>
              <a:t> or redesigning based on customer feedback.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New Product Introductions</a:t>
            </a:r>
            <a:r>
              <a:rPr lang="en-US" dirty="0"/>
              <a:t>: Based on </a:t>
            </a:r>
            <a:r>
              <a:rPr lang="en-US" b="1" dirty="0"/>
              <a:t>customer segmentation analysis</a:t>
            </a:r>
            <a:r>
              <a:rPr lang="en-US" dirty="0"/>
              <a:t>, we can identify </a:t>
            </a:r>
            <a:r>
              <a:rPr lang="en-US" b="1" dirty="0"/>
              <a:t>gaps in the market</a:t>
            </a:r>
            <a:r>
              <a:rPr lang="en-US" dirty="0"/>
              <a:t> (e.g., lack of mid-range electric vehicles, SUVs with advanced tech features) and recommend introducing new models targeting these segments.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1786953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5606FE9E-5AD2-3A62-BC79-D0E8183A90C3}"/>
              </a:ext>
            </a:extLst>
          </p:cNvPr>
          <p:cNvSpPr/>
          <p:nvPr/>
        </p:nvSpPr>
        <p:spPr>
          <a:xfrm>
            <a:off x="83503" y="262000"/>
            <a:ext cx="529438" cy="6591910"/>
          </a:xfrm>
          <a:prstGeom prst="rect">
            <a:avLst/>
          </a:prstGeom>
          <a:solidFill>
            <a:schemeClr val="accent4"/>
          </a:solidFill>
          <a:ln/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7D1E67AD-9A31-91B1-CD29-40C3B39E9FE6}"/>
              </a:ext>
            </a:extLst>
          </p:cNvPr>
          <p:cNvSpPr/>
          <p:nvPr/>
        </p:nvSpPr>
        <p:spPr>
          <a:xfrm>
            <a:off x="375473" y="4090"/>
            <a:ext cx="0" cy="417881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5CB3320A-03C4-0FE4-C3AC-2C769644E47E}"/>
              </a:ext>
            </a:extLst>
          </p:cNvPr>
          <p:cNvSpPr/>
          <p:nvPr/>
        </p:nvSpPr>
        <p:spPr>
          <a:xfrm>
            <a:off x="375473" y="1274674"/>
            <a:ext cx="0" cy="5583326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DE006-9E8E-05F4-C4F5-DA3D36A73F78}"/>
              </a:ext>
            </a:extLst>
          </p:cNvPr>
          <p:cNvSpPr txBox="1"/>
          <p:nvPr/>
        </p:nvSpPr>
        <p:spPr>
          <a:xfrm>
            <a:off x="577098" y="67507"/>
            <a:ext cx="10446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Strategic Recommendations for Product and Dealer Partnerships</a:t>
            </a:r>
            <a:endParaRPr lang="en-IN" sz="2000" b="1" dirty="0"/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970657C6-44DB-D27E-A508-26416C2D0A2A}"/>
              </a:ext>
            </a:extLst>
          </p:cNvPr>
          <p:cNvSpPr/>
          <p:nvPr/>
        </p:nvSpPr>
        <p:spPr>
          <a:xfrm>
            <a:off x="173848" y="789827"/>
            <a:ext cx="403250" cy="403250"/>
          </a:xfrm>
          <a:prstGeom prst="flowChartConnector">
            <a:avLst/>
          </a:prstGeom>
          <a:solidFill>
            <a:schemeClr val="bg2"/>
          </a:solidFill>
          <a:ln w="12700">
            <a:solidFill>
              <a:schemeClr val="accent1"/>
            </a:solidFill>
            <a:prstDash val="solid"/>
          </a:ln>
        </p:spPr>
        <p:txBody>
          <a:bodyPr/>
          <a:lstStyle/>
          <a:p>
            <a:pPr algn="ctr"/>
            <a:r>
              <a:rPr lang="en-US" sz="1400" dirty="0"/>
              <a:t>2</a:t>
            </a:r>
            <a:endParaRPr lang="en-IN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332A03-6131-9F33-FAA9-7B8F875C465B}"/>
              </a:ext>
            </a:extLst>
          </p:cNvPr>
          <p:cNvSpPr txBox="1"/>
          <p:nvPr/>
        </p:nvSpPr>
        <p:spPr>
          <a:xfrm>
            <a:off x="634463" y="1437621"/>
            <a:ext cx="93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D90A4A-B189-DB5C-1BFC-9E1F214C4C64}"/>
              </a:ext>
            </a:extLst>
          </p:cNvPr>
          <p:cNvSpPr/>
          <p:nvPr/>
        </p:nvSpPr>
        <p:spPr>
          <a:xfrm>
            <a:off x="667443" y="715316"/>
            <a:ext cx="4817431" cy="6835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/>
              <a:t>Dealer Partnership Strategies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7C8EA-D008-1596-4CBE-6B014799BF70}"/>
              </a:ext>
            </a:extLst>
          </p:cNvPr>
          <p:cNvSpPr txBox="1"/>
          <p:nvPr/>
        </p:nvSpPr>
        <p:spPr>
          <a:xfrm>
            <a:off x="667443" y="1615238"/>
            <a:ext cx="86264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Performance-Based Partnerships</a:t>
            </a:r>
            <a:r>
              <a:rPr lang="en-US" dirty="0"/>
              <a:t>: We should reward top-performing dealers with better commissions or exclusive rights to new models. For low-performing dealer we can provide additional </a:t>
            </a:r>
            <a:r>
              <a:rPr lang="en-US" b="1" dirty="0"/>
              <a:t>training</a:t>
            </a:r>
            <a:r>
              <a:rPr lang="en-US" dirty="0"/>
              <a:t> and </a:t>
            </a:r>
            <a:r>
              <a:rPr lang="en-US" b="1" dirty="0"/>
              <a:t>incentives</a:t>
            </a:r>
            <a:r>
              <a:rPr lang="en-US" dirty="0"/>
              <a:t> to boost their sales performance.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Regional Dealer Strategy</a:t>
            </a:r>
            <a:r>
              <a:rPr lang="en-US" dirty="0"/>
              <a:t>: We have to analyze </a:t>
            </a:r>
            <a:r>
              <a:rPr lang="en-US" b="1" dirty="0"/>
              <a:t>regional sales performance</a:t>
            </a:r>
            <a:r>
              <a:rPr lang="en-US" dirty="0"/>
              <a:t> to identify underperforming regions and then develop strategies such as regional marketing campaigns or product lines tailored to regional preferences.</a:t>
            </a:r>
            <a:br>
              <a:rPr lang="en-US" dirty="0"/>
            </a:br>
            <a:r>
              <a:rPr lang="en-US" dirty="0"/>
              <a:t>Then recommend </a:t>
            </a:r>
            <a:r>
              <a:rPr lang="en-US" b="1" dirty="0"/>
              <a:t>consolidating partnerships</a:t>
            </a:r>
            <a:r>
              <a:rPr lang="en-US" dirty="0"/>
              <a:t> in regions where several dealers are underperforming and establish stronger relationships with the best-performing ones.</a:t>
            </a:r>
            <a:br>
              <a:rPr lang="en-US" dirty="0"/>
            </a:b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493687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B1DD46-33BE-5BF9-2E42-8AFF1F49991D}"/>
              </a:ext>
            </a:extLst>
          </p:cNvPr>
          <p:cNvSpPr txBox="1"/>
          <p:nvPr/>
        </p:nvSpPr>
        <p:spPr>
          <a:xfrm>
            <a:off x="2848154" y="2821141"/>
            <a:ext cx="5805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Thank You</a:t>
            </a:r>
            <a:endParaRPr lang="en-IN" sz="54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40918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56032" y="266090"/>
            <a:ext cx="529438" cy="6591910"/>
          </a:xfrm>
          <a:prstGeom prst="rect">
            <a:avLst/>
          </a:prstGeom>
          <a:solidFill>
            <a:schemeClr val="accent4"/>
          </a:solidFill>
          <a:ln/>
        </p:spPr>
      </p:sp>
      <p:sp>
        <p:nvSpPr>
          <p:cNvPr id="3" name="Text 1"/>
          <p:cNvSpPr/>
          <p:nvPr/>
        </p:nvSpPr>
        <p:spPr>
          <a:xfrm>
            <a:off x="256032" y="518465"/>
            <a:ext cx="11739982" cy="64831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Purpose of the Car Sales Analysis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522122" y="0"/>
            <a:ext cx="0" cy="417881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22122" y="1271016"/>
            <a:ext cx="0" cy="5583326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477049" y="6174029"/>
            <a:ext cx="1033272" cy="438912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7" name="Shape 5"/>
          <p:cNvSpPr/>
          <p:nvPr/>
        </p:nvSpPr>
        <p:spPr>
          <a:xfrm>
            <a:off x="7538314" y="1271016"/>
            <a:ext cx="4655210" cy="4478731"/>
          </a:xfrm>
          <a:prstGeom prst="rect">
            <a:avLst/>
          </a:prstGeom>
          <a:solidFill>
            <a:schemeClr val="accent4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rcRect t="10971" b="10971"/>
          <a:stretch/>
        </p:blipFill>
        <p:spPr>
          <a:xfrm>
            <a:off x="832104" y="1141171"/>
            <a:ext cx="6659575" cy="519836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991856" y="1940357"/>
            <a:ext cx="4003243" cy="3599993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marL="0" indent="0" algn="l">
              <a:buNone/>
            </a:pPr>
            <a:r>
              <a:rPr lang="en-US" sz="2000" b="1" dirty="0">
                <a:latin typeface="Tw Cen MT" pitchFamily="34" charset="0"/>
                <a:ea typeface="Tw Cen MT" pitchFamily="34" charset="-122"/>
                <a:cs typeface="Tw Cen MT" pitchFamily="34" charset="-120"/>
              </a:rPr>
              <a:t>Analyze customer demographics and dealer performance to enhance product offerings and pricing strategies, leading to improved market positioning and profitability for Octro Inc. This data-driven approach aims to identify and capitalize on emerging trends in car sales.</a:t>
            </a:r>
            <a:endParaRPr lang="en-US" sz="2000" b="1" dirty="0"/>
          </a:p>
        </p:txBody>
      </p:sp>
    </p:spTree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56032" y="266090"/>
            <a:ext cx="529438" cy="6591910"/>
          </a:xfrm>
          <a:prstGeom prst="rect">
            <a:avLst/>
          </a:prstGeom>
          <a:solidFill>
            <a:schemeClr val="accent4"/>
          </a:solidFill>
          <a:ln/>
        </p:spPr>
      </p:sp>
      <p:sp>
        <p:nvSpPr>
          <p:cNvPr id="3" name="Text 1"/>
          <p:cNvSpPr/>
          <p:nvPr/>
        </p:nvSpPr>
        <p:spPr>
          <a:xfrm>
            <a:off x="258775" y="518465"/>
            <a:ext cx="11739982" cy="64831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Car Sales Analysis Introduction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522122" y="0"/>
            <a:ext cx="0" cy="417881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22122" y="1271016"/>
            <a:ext cx="0" cy="5583326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l="11539" r="11539"/>
          <a:stretch/>
        </p:blipFill>
        <p:spPr>
          <a:xfrm>
            <a:off x="7184682" y="1166775"/>
            <a:ext cx="4912830" cy="5227506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rcRect l="7167" r="7167"/>
          <a:stretch/>
        </p:blipFill>
        <p:spPr>
          <a:xfrm>
            <a:off x="3883456" y="1166775"/>
            <a:ext cx="3311957" cy="3866083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316382" y="1875434"/>
            <a:ext cx="403250" cy="403250"/>
          </a:xfrm>
          <a:prstGeom prst="flowChartConnector">
            <a:avLst/>
          </a:prstGeom>
          <a:solidFill>
            <a:schemeClr val="bg2"/>
          </a:solidFill>
          <a:ln w="12700">
            <a:solidFill>
              <a:schemeClr val="accent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338328" y="1897380"/>
            <a:ext cx="360274" cy="36027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1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791870" y="1641348"/>
            <a:ext cx="3088843" cy="371246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800" b="1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Customer Insights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791870" y="2051914"/>
            <a:ext cx="3088843" cy="18361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Analyze customer demographics to segment buyers effectively, enhancing targeted marketing and product offerings tailored to distinct customer preferences and purchasing behaviors.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316382" y="4118458"/>
            <a:ext cx="403250" cy="403250"/>
          </a:xfrm>
          <a:prstGeom prst="flowChartConnector">
            <a:avLst/>
          </a:prstGeom>
          <a:solidFill>
            <a:schemeClr val="bg2"/>
          </a:solidFill>
          <a:ln w="12700">
            <a:solidFill>
              <a:schemeClr val="accent1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338328" y="4140403"/>
            <a:ext cx="360274" cy="36027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2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791870" y="3880714"/>
            <a:ext cx="3088843" cy="371246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800" b="1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Dealer Performance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791870" y="4294937"/>
            <a:ext cx="3088843" cy="18361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Evaluate dealer performance through metrics like sales volumes and customer satisfaction, allowing for strategic interventions that boost underperforming dealers and recognize top performers.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483950" y="1180490"/>
            <a:ext cx="154534" cy="5681167"/>
          </a:xfrm>
          <a:prstGeom prst="rect">
            <a:avLst/>
          </a:prstGeom>
          <a:solidFill>
            <a:schemeClr val="bg2"/>
          </a:solidFill>
          <a:ln/>
        </p:spPr>
      </p:sp>
      <p:sp>
        <p:nvSpPr>
          <p:cNvPr id="17" name="Shape 13"/>
          <p:cNvSpPr/>
          <p:nvPr/>
        </p:nvSpPr>
        <p:spPr>
          <a:xfrm>
            <a:off x="11807647" y="1180490"/>
            <a:ext cx="154534" cy="5681167"/>
          </a:xfrm>
          <a:prstGeom prst="rect">
            <a:avLst/>
          </a:prstGeom>
          <a:solidFill>
            <a:schemeClr val="bg2"/>
          </a:solidFill>
          <a:ln/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56032" y="266090"/>
            <a:ext cx="529438" cy="6591910"/>
          </a:xfrm>
          <a:prstGeom prst="rect">
            <a:avLst/>
          </a:prstGeom>
          <a:solidFill>
            <a:schemeClr val="accent4"/>
          </a:solidFill>
          <a:ln/>
        </p:spPr>
      </p:sp>
      <p:sp>
        <p:nvSpPr>
          <p:cNvPr id="3" name="Text 1"/>
          <p:cNvSpPr/>
          <p:nvPr/>
        </p:nvSpPr>
        <p:spPr>
          <a:xfrm>
            <a:off x="258775" y="518465"/>
            <a:ext cx="11739982" cy="64831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Customer Segmentation Overview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522122" y="0"/>
            <a:ext cx="0" cy="417881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22122" y="1271016"/>
            <a:ext cx="0" cy="5583326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l="3010" r="3010"/>
          <a:stretch/>
        </p:blipFill>
        <p:spPr>
          <a:xfrm>
            <a:off x="6854342" y="1180490"/>
            <a:ext cx="5339182" cy="5681167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rcRect l="7167" r="7167"/>
          <a:stretch/>
        </p:blipFill>
        <p:spPr>
          <a:xfrm>
            <a:off x="4049878" y="2638958"/>
            <a:ext cx="3311957" cy="3866083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316382" y="1875434"/>
            <a:ext cx="403250" cy="403250"/>
          </a:xfrm>
          <a:prstGeom prst="flowChartConnector">
            <a:avLst/>
          </a:prstGeom>
          <a:solidFill>
            <a:schemeClr val="bg2"/>
          </a:solidFill>
          <a:ln w="12700">
            <a:solidFill>
              <a:schemeClr val="accent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338328" y="1897380"/>
            <a:ext cx="360274" cy="36027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1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791870" y="1670609"/>
            <a:ext cx="316839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Targeted Marketing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91870" y="2051914"/>
            <a:ext cx="3204058" cy="14401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Utilize segmented data to tailor marketing campaigns that resonate with specific customer groups, increasing engagement and conversion rates for targeted promotions.</a:t>
            </a:r>
            <a:endParaRPr lang="en-US" sz="1300" dirty="0"/>
          </a:p>
        </p:txBody>
      </p:sp>
      <p:sp>
        <p:nvSpPr>
          <p:cNvPr id="12" name="Shape 8"/>
          <p:cNvSpPr/>
          <p:nvPr/>
        </p:nvSpPr>
        <p:spPr>
          <a:xfrm>
            <a:off x="316382" y="3726180"/>
            <a:ext cx="403250" cy="403250"/>
          </a:xfrm>
          <a:prstGeom prst="flowChartConnector">
            <a:avLst/>
          </a:prstGeom>
          <a:solidFill>
            <a:schemeClr val="bg2"/>
          </a:solidFill>
          <a:ln w="12700">
            <a:solidFill>
              <a:schemeClr val="accent1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338328" y="3747211"/>
            <a:ext cx="360274" cy="36027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2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791870" y="3524098"/>
            <a:ext cx="316839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Product Development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91870" y="3902659"/>
            <a:ext cx="3168396" cy="14401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Develop new car models or features that align with the preferences and needs of distinct customer segments, ensuring that offerings meet market demand effectively.</a:t>
            </a:r>
            <a:endParaRPr lang="en-US" sz="1300" dirty="0"/>
          </a:p>
        </p:txBody>
      </p:sp>
      <p:sp>
        <p:nvSpPr>
          <p:cNvPr id="16" name="Shape 12"/>
          <p:cNvSpPr/>
          <p:nvPr/>
        </p:nvSpPr>
        <p:spPr>
          <a:xfrm>
            <a:off x="316382" y="5565953"/>
            <a:ext cx="403250" cy="403250"/>
          </a:xfrm>
          <a:prstGeom prst="flowChartConnector">
            <a:avLst/>
          </a:prstGeom>
          <a:solidFill>
            <a:schemeClr val="bg2"/>
          </a:solidFill>
          <a:ln w="12700">
            <a:solidFill>
              <a:schemeClr val="accent1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338328" y="5586984"/>
            <a:ext cx="360274" cy="36027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3</a:t>
            </a:r>
            <a:endParaRPr lang="en-US" sz="1400" dirty="0"/>
          </a:p>
        </p:txBody>
      </p:sp>
      <p:sp>
        <p:nvSpPr>
          <p:cNvPr id="18" name="Text 14"/>
          <p:cNvSpPr/>
          <p:nvPr/>
        </p:nvSpPr>
        <p:spPr>
          <a:xfrm>
            <a:off x="791870" y="5360213"/>
            <a:ext cx="3168396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Sales Strategies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791870" y="5742432"/>
            <a:ext cx="3168396" cy="11155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Implement customized sales strategies for different segments, focusing on preferred communication styles and sales approaches to enhance customer satisfaction and drive sales.</a:t>
            </a:r>
            <a:endParaRPr lang="en-US" sz="1300" dirty="0"/>
          </a:p>
        </p:txBody>
      </p:sp>
      <p:sp>
        <p:nvSpPr>
          <p:cNvPr id="20" name="Shape 16"/>
          <p:cNvSpPr/>
          <p:nvPr/>
        </p:nvSpPr>
        <p:spPr>
          <a:xfrm>
            <a:off x="11483950" y="1180490"/>
            <a:ext cx="154534" cy="5681167"/>
          </a:xfrm>
          <a:prstGeom prst="rect">
            <a:avLst/>
          </a:prstGeom>
          <a:solidFill>
            <a:schemeClr val="bg2"/>
          </a:solidFill>
          <a:ln/>
        </p:spPr>
      </p:sp>
      <p:sp>
        <p:nvSpPr>
          <p:cNvPr id="21" name="Shape 17"/>
          <p:cNvSpPr/>
          <p:nvPr/>
        </p:nvSpPr>
        <p:spPr>
          <a:xfrm>
            <a:off x="11807647" y="1180490"/>
            <a:ext cx="154534" cy="5681167"/>
          </a:xfrm>
          <a:prstGeom prst="rect">
            <a:avLst/>
          </a:prstGeom>
          <a:solidFill>
            <a:schemeClr val="bg2"/>
          </a:solidFill>
          <a:ln/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56032" y="266090"/>
            <a:ext cx="529438" cy="6591910"/>
          </a:xfrm>
          <a:prstGeom prst="rect">
            <a:avLst/>
          </a:prstGeom>
          <a:solidFill>
            <a:schemeClr val="accent4"/>
          </a:solidFill>
          <a:ln/>
        </p:spPr>
      </p:sp>
      <p:sp>
        <p:nvSpPr>
          <p:cNvPr id="3" name="Text 1"/>
          <p:cNvSpPr/>
          <p:nvPr/>
        </p:nvSpPr>
        <p:spPr>
          <a:xfrm>
            <a:off x="256032" y="518465"/>
            <a:ext cx="11739982" cy="64831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Key Objectives for Customer Insights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10861243" y="0"/>
            <a:ext cx="529438" cy="2200046"/>
          </a:xfrm>
          <a:prstGeom prst="rect">
            <a:avLst/>
          </a:prstGeom>
          <a:solidFill>
            <a:schemeClr val="accent2"/>
          </a:solidFill>
          <a:ln/>
        </p:spPr>
      </p:sp>
      <p:sp>
        <p:nvSpPr>
          <p:cNvPr id="5" name="Shape 3"/>
          <p:cNvSpPr/>
          <p:nvPr/>
        </p:nvSpPr>
        <p:spPr>
          <a:xfrm>
            <a:off x="522122" y="0"/>
            <a:ext cx="0" cy="417881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22122" y="1271016"/>
            <a:ext cx="0" cy="5583326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rcRect t="22726" b="22726"/>
          <a:stretch/>
        </p:blipFill>
        <p:spPr>
          <a:xfrm>
            <a:off x="4499762" y="1191463"/>
            <a:ext cx="7689190" cy="4194353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11567160" y="1191463"/>
            <a:ext cx="143561" cy="4287622"/>
          </a:xfrm>
          <a:prstGeom prst="rect">
            <a:avLst/>
          </a:prstGeom>
          <a:solidFill>
            <a:schemeClr val="bg2"/>
          </a:solidFill>
          <a:ln/>
        </p:spPr>
      </p:sp>
      <p:sp>
        <p:nvSpPr>
          <p:cNvPr id="9" name="Shape 6"/>
          <p:cNvSpPr/>
          <p:nvPr/>
        </p:nvSpPr>
        <p:spPr>
          <a:xfrm>
            <a:off x="11941150" y="1191463"/>
            <a:ext cx="143561" cy="4287622"/>
          </a:xfrm>
          <a:prstGeom prst="rect">
            <a:avLst/>
          </a:prstGeom>
          <a:solidFill>
            <a:schemeClr val="bg2"/>
          </a:solidFill>
          <a:ln/>
        </p:spPr>
      </p:sp>
      <p:sp>
        <p:nvSpPr>
          <p:cNvPr id="10" name="Shape 7"/>
          <p:cNvSpPr/>
          <p:nvPr/>
        </p:nvSpPr>
        <p:spPr>
          <a:xfrm>
            <a:off x="860450" y="1655978"/>
            <a:ext cx="403250" cy="403250"/>
          </a:xfrm>
          <a:prstGeom prst="ellipse">
            <a:avLst/>
          </a:prstGeom>
          <a:noFill/>
          <a:ln w="12700">
            <a:solidFill>
              <a:schemeClr val="accent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60450" y="1702613"/>
            <a:ext cx="403250" cy="3099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01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1378915" y="1436522"/>
            <a:ext cx="2897734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Segment Customers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378915" y="1817827"/>
            <a:ext cx="3085186" cy="936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Identify distinct groups based on demographics and purchasing behavior.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860450" y="2973629"/>
            <a:ext cx="403250" cy="403250"/>
          </a:xfrm>
          <a:prstGeom prst="ellipse">
            <a:avLst/>
          </a:prstGeom>
          <a:noFill/>
          <a:ln w="12700">
            <a:solidFill>
              <a:schemeClr val="accent1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60450" y="3020263"/>
            <a:ext cx="403250" cy="3099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02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1378915" y="2757830"/>
            <a:ext cx="2897734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Analyze Preferences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378915" y="3131820"/>
            <a:ext cx="3085186" cy="936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Determine model preferences for each identified customer segment.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860450" y="4294937"/>
            <a:ext cx="403250" cy="403250"/>
          </a:xfrm>
          <a:prstGeom prst="ellipse">
            <a:avLst/>
          </a:prstGeom>
          <a:noFill/>
          <a:ln w="12700">
            <a:solidFill>
              <a:schemeClr val="accent1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60450" y="4341571"/>
            <a:ext cx="403250" cy="3099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03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1378915" y="4075481"/>
            <a:ext cx="2897734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Visualize Demographics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378915" y="4453128"/>
            <a:ext cx="3085186" cy="936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Use graphs to showcase demographic distributions and customer insights.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860450" y="5612587"/>
            <a:ext cx="403250" cy="403250"/>
          </a:xfrm>
          <a:prstGeom prst="flowChartConnector">
            <a:avLst/>
          </a:prstGeom>
          <a:noFill/>
          <a:ln w="12700">
            <a:solidFill>
              <a:schemeClr val="accent1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860450" y="5659222"/>
            <a:ext cx="403250" cy="3099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04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1378915" y="5393131"/>
            <a:ext cx="2897734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Identify Trends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378915" y="5770778"/>
            <a:ext cx="3161081" cy="9720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Uncover purchasing trends based on age, income, and vehicle type.</a:t>
            </a:r>
            <a:endParaRPr lang="en-US" sz="1300" dirty="0"/>
          </a:p>
        </p:txBody>
      </p:sp>
      <p:sp>
        <p:nvSpPr>
          <p:cNvPr id="26" name="Shape 23"/>
          <p:cNvSpPr/>
          <p:nvPr/>
        </p:nvSpPr>
        <p:spPr>
          <a:xfrm>
            <a:off x="4791456" y="5612587"/>
            <a:ext cx="403250" cy="403250"/>
          </a:xfrm>
          <a:prstGeom prst="ellipse">
            <a:avLst/>
          </a:prstGeom>
          <a:noFill/>
          <a:ln w="12700">
            <a:solidFill>
              <a:schemeClr val="accent1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4791456" y="5659222"/>
            <a:ext cx="403250" cy="3099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05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5306263" y="5393131"/>
            <a:ext cx="2897734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Enhance Offerings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5306263" y="5770778"/>
            <a:ext cx="3161081" cy="9720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Tailor products to meet the specific needs of customer segments.</a:t>
            </a:r>
            <a:endParaRPr lang="en-US" sz="1300" dirty="0"/>
          </a:p>
        </p:txBody>
      </p:sp>
      <p:sp>
        <p:nvSpPr>
          <p:cNvPr id="30" name="Shape 27"/>
          <p:cNvSpPr/>
          <p:nvPr/>
        </p:nvSpPr>
        <p:spPr>
          <a:xfrm>
            <a:off x="8578901" y="5612587"/>
            <a:ext cx="403250" cy="403250"/>
          </a:xfrm>
          <a:prstGeom prst="ellipse">
            <a:avLst/>
          </a:prstGeom>
          <a:noFill/>
          <a:ln w="12700">
            <a:solidFill>
              <a:schemeClr val="accent1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8578901" y="5659222"/>
            <a:ext cx="403250" cy="3099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06</a:t>
            </a:r>
            <a:endParaRPr lang="en-US" sz="1400" dirty="0"/>
          </a:p>
        </p:txBody>
      </p:sp>
      <p:sp>
        <p:nvSpPr>
          <p:cNvPr id="32" name="Text 29"/>
          <p:cNvSpPr/>
          <p:nvPr/>
        </p:nvSpPr>
        <p:spPr>
          <a:xfrm>
            <a:off x="9097366" y="5393131"/>
            <a:ext cx="2897734" cy="33832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Drive Marketing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9097366" y="5770778"/>
            <a:ext cx="3059582" cy="9720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chemeClr val="tx2"/>
                </a:solidFill>
                <a:latin typeface="Tw Cen MT" pitchFamily="34" charset="0"/>
                <a:ea typeface="Tw Cen MT" pitchFamily="34" charset="-122"/>
                <a:cs typeface="Tw Cen MT" pitchFamily="34" charset="-120"/>
              </a:rPr>
              <a:t>Develop targeted marketing strategies aligned with customer insights.</a:t>
            </a:r>
            <a:endParaRPr lang="en-US" sz="13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B5CE5C-13E8-AEC9-EE80-B81357BAF52D}"/>
              </a:ext>
            </a:extLst>
          </p:cNvPr>
          <p:cNvSpPr txBox="1"/>
          <p:nvPr/>
        </p:nvSpPr>
        <p:spPr>
          <a:xfrm>
            <a:off x="715993" y="116233"/>
            <a:ext cx="871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Car Sales Dashboard: Customer Segmentation &amp; Preference Analysis</a:t>
            </a:r>
            <a:endParaRPr lang="en-IN" b="1" dirty="0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5606FE9E-5AD2-3A62-BC79-D0E8183A90C3}"/>
              </a:ext>
            </a:extLst>
          </p:cNvPr>
          <p:cNvSpPr/>
          <p:nvPr/>
        </p:nvSpPr>
        <p:spPr>
          <a:xfrm>
            <a:off x="83503" y="262000"/>
            <a:ext cx="529438" cy="6591910"/>
          </a:xfrm>
          <a:prstGeom prst="rect">
            <a:avLst/>
          </a:prstGeom>
          <a:solidFill>
            <a:schemeClr val="accent4"/>
          </a:solidFill>
          <a:ln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34717-6EF7-73CE-AC0C-90708A881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0" y="485565"/>
            <a:ext cx="11579059" cy="6369319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7D1E67AD-9A31-91B1-CD29-40C3B39E9FE6}"/>
              </a:ext>
            </a:extLst>
          </p:cNvPr>
          <p:cNvSpPr/>
          <p:nvPr/>
        </p:nvSpPr>
        <p:spPr>
          <a:xfrm>
            <a:off x="375473" y="4090"/>
            <a:ext cx="0" cy="417881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5CB3320A-03C4-0FE4-C3AC-2C769644E47E}"/>
              </a:ext>
            </a:extLst>
          </p:cNvPr>
          <p:cNvSpPr/>
          <p:nvPr/>
        </p:nvSpPr>
        <p:spPr>
          <a:xfrm>
            <a:off x="375473" y="1274674"/>
            <a:ext cx="0" cy="5583326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1835623445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B5CE5C-13E8-AEC9-EE80-B81357BAF52D}"/>
              </a:ext>
            </a:extLst>
          </p:cNvPr>
          <p:cNvSpPr txBox="1"/>
          <p:nvPr/>
        </p:nvSpPr>
        <p:spPr>
          <a:xfrm>
            <a:off x="1992701" y="84935"/>
            <a:ext cx="937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Car Sales Dashboard: Customer Segmentation &amp; Preference Analysis</a:t>
            </a:r>
            <a:endParaRPr lang="en-IN" b="1" dirty="0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5606FE9E-5AD2-3A62-BC79-D0E8183A90C3}"/>
              </a:ext>
            </a:extLst>
          </p:cNvPr>
          <p:cNvSpPr/>
          <p:nvPr/>
        </p:nvSpPr>
        <p:spPr>
          <a:xfrm>
            <a:off x="83503" y="262000"/>
            <a:ext cx="529438" cy="6591910"/>
          </a:xfrm>
          <a:prstGeom prst="rect">
            <a:avLst/>
          </a:prstGeom>
          <a:solidFill>
            <a:schemeClr val="accent4"/>
          </a:solidFill>
          <a:ln/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7D1E67AD-9A31-91B1-CD29-40C3B39E9FE6}"/>
              </a:ext>
            </a:extLst>
          </p:cNvPr>
          <p:cNvSpPr/>
          <p:nvPr/>
        </p:nvSpPr>
        <p:spPr>
          <a:xfrm>
            <a:off x="375473" y="4090"/>
            <a:ext cx="0" cy="417881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5CB3320A-03C4-0FE4-C3AC-2C769644E47E}"/>
              </a:ext>
            </a:extLst>
          </p:cNvPr>
          <p:cNvSpPr/>
          <p:nvPr/>
        </p:nvSpPr>
        <p:spPr>
          <a:xfrm>
            <a:off x="375473" y="1274674"/>
            <a:ext cx="0" cy="5583326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346B2B-D5FA-ADDD-7741-03E66B5B6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44" y="485565"/>
            <a:ext cx="11524556" cy="637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2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5606FE9E-5AD2-3A62-BC79-D0E8183A90C3}"/>
              </a:ext>
            </a:extLst>
          </p:cNvPr>
          <p:cNvSpPr/>
          <p:nvPr/>
        </p:nvSpPr>
        <p:spPr>
          <a:xfrm>
            <a:off x="83503" y="262000"/>
            <a:ext cx="529438" cy="6591910"/>
          </a:xfrm>
          <a:prstGeom prst="rect">
            <a:avLst/>
          </a:prstGeom>
          <a:solidFill>
            <a:schemeClr val="accent4"/>
          </a:solidFill>
          <a:ln/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7D1E67AD-9A31-91B1-CD29-40C3B39E9FE6}"/>
              </a:ext>
            </a:extLst>
          </p:cNvPr>
          <p:cNvSpPr/>
          <p:nvPr/>
        </p:nvSpPr>
        <p:spPr>
          <a:xfrm>
            <a:off x="375473" y="4090"/>
            <a:ext cx="0" cy="417881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5CB3320A-03C4-0FE4-C3AC-2C769644E47E}"/>
              </a:ext>
            </a:extLst>
          </p:cNvPr>
          <p:cNvSpPr/>
          <p:nvPr/>
        </p:nvSpPr>
        <p:spPr>
          <a:xfrm>
            <a:off x="375473" y="1274674"/>
            <a:ext cx="0" cy="5583326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DE006-9E8E-05F4-C4F5-DA3D36A73F78}"/>
              </a:ext>
            </a:extLst>
          </p:cNvPr>
          <p:cNvSpPr txBox="1"/>
          <p:nvPr/>
        </p:nvSpPr>
        <p:spPr>
          <a:xfrm>
            <a:off x="3621160" y="191138"/>
            <a:ext cx="87318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Dealer Performance Evaluation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D67122-F8F7-2C7F-4EC9-D9895271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2" y="771790"/>
            <a:ext cx="11538808" cy="600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4942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5606FE9E-5AD2-3A62-BC79-D0E8183A90C3}"/>
              </a:ext>
            </a:extLst>
          </p:cNvPr>
          <p:cNvSpPr/>
          <p:nvPr/>
        </p:nvSpPr>
        <p:spPr>
          <a:xfrm>
            <a:off x="83503" y="262000"/>
            <a:ext cx="529438" cy="6591910"/>
          </a:xfrm>
          <a:prstGeom prst="rect">
            <a:avLst/>
          </a:prstGeom>
          <a:solidFill>
            <a:schemeClr val="accent4"/>
          </a:solidFill>
          <a:ln/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7D1E67AD-9A31-91B1-CD29-40C3B39E9FE6}"/>
              </a:ext>
            </a:extLst>
          </p:cNvPr>
          <p:cNvSpPr/>
          <p:nvPr/>
        </p:nvSpPr>
        <p:spPr>
          <a:xfrm>
            <a:off x="375473" y="4090"/>
            <a:ext cx="0" cy="417881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5CB3320A-03C4-0FE4-C3AC-2C769644E47E}"/>
              </a:ext>
            </a:extLst>
          </p:cNvPr>
          <p:cNvSpPr/>
          <p:nvPr/>
        </p:nvSpPr>
        <p:spPr>
          <a:xfrm>
            <a:off x="375473" y="1274674"/>
            <a:ext cx="0" cy="5583326"/>
          </a:xfrm>
          <a:prstGeom prst="line">
            <a:avLst/>
          </a:prstGeom>
          <a:noFill/>
          <a:ln w="19050">
            <a:solidFill>
              <a:schemeClr val="tx2"/>
            </a:solidFill>
            <a:prstDash val="solid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DE006-9E8E-05F4-C4F5-DA3D36A73F78}"/>
              </a:ext>
            </a:extLst>
          </p:cNvPr>
          <p:cNvSpPr txBox="1"/>
          <p:nvPr/>
        </p:nvSpPr>
        <p:spPr>
          <a:xfrm>
            <a:off x="2387583" y="282484"/>
            <a:ext cx="85162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Dealer Performance Evaluation (individual companies)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6D8F6C-4BEC-DD4B-3DC0-0AE8CE3C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1" y="732228"/>
            <a:ext cx="11579059" cy="60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6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272</TotalTime>
  <Words>845</Words>
  <Application>Microsoft Office PowerPoint</Application>
  <PresentationFormat>Widescreen</PresentationFormat>
  <Paragraphs>79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Bahnschrift Light</vt:lpstr>
      <vt:lpstr>Century Gothic</vt:lpstr>
      <vt:lpstr>Segoe UI Semibold</vt:lpstr>
      <vt:lpstr>Source Sans Pro</vt:lpstr>
      <vt:lpstr>Times New Roman</vt:lpstr>
      <vt:lpstr>Tw Cen MT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nitinkumar1037nk@outlook.com</cp:lastModifiedBy>
  <cp:revision>12</cp:revision>
  <dcterms:created xsi:type="dcterms:W3CDTF">2024-10-06T10:03:26Z</dcterms:created>
  <dcterms:modified xsi:type="dcterms:W3CDTF">2024-10-06T14:57:49Z</dcterms:modified>
</cp:coreProperties>
</file>